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1"/>
  </p:sldMasterIdLst>
  <p:notesMasterIdLst>
    <p:notesMasterId r:id="rId21"/>
  </p:notesMasterIdLst>
  <p:handoutMasterIdLst>
    <p:handoutMasterId r:id="rId22"/>
  </p:handoutMasterIdLst>
  <p:sldIdLst>
    <p:sldId id="256" r:id="rId2"/>
    <p:sldId id="257" r:id="rId3"/>
    <p:sldId id="264" r:id="rId4"/>
    <p:sldId id="284" r:id="rId5"/>
    <p:sldId id="285" r:id="rId6"/>
    <p:sldId id="269" r:id="rId7"/>
    <p:sldId id="258" r:id="rId8"/>
    <p:sldId id="260" r:id="rId9"/>
    <p:sldId id="268" r:id="rId10"/>
    <p:sldId id="261" r:id="rId11"/>
    <p:sldId id="262" r:id="rId12"/>
    <p:sldId id="263" r:id="rId13"/>
    <p:sldId id="265" r:id="rId14"/>
    <p:sldId id="266" r:id="rId15"/>
    <p:sldId id="286" r:id="rId16"/>
    <p:sldId id="279" r:id="rId17"/>
    <p:sldId id="282" r:id="rId18"/>
    <p:sldId id="283" r:id="rId19"/>
    <p:sldId id="277"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92" autoAdjust="0"/>
  </p:normalViewPr>
  <p:slideViewPr>
    <p:cSldViewPr snapToGrid="0" snapToObjects="1">
      <p:cViewPr varScale="1">
        <p:scale>
          <a:sx n="78" d="100"/>
          <a:sy n="78" d="100"/>
        </p:scale>
        <p:origin x="-1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7B6F47-BE97-E942-8FA0-B141710EF91F}" type="datetimeFigureOut">
              <a:rPr lang="fr-FR" smtClean="0"/>
              <a:pPr/>
              <a:t>21/05/15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00C925-8624-B047-8FA7-8190986E129D}" type="slidenum">
              <a:rPr lang="fr-FR" smtClean="0"/>
              <a:pPr/>
              <a:t>‹#›</a:t>
            </a:fld>
            <a:endParaRPr lang="fr-FR"/>
          </a:p>
        </p:txBody>
      </p:sp>
    </p:spTree>
    <p:extLst>
      <p:ext uri="{BB962C8B-B14F-4D97-AF65-F5344CB8AC3E}">
        <p14:creationId xmlns:p14="http://schemas.microsoft.com/office/powerpoint/2010/main" val="357469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F02D2-AFA6-2247-B27C-BA7EEE54FA57}" type="datetimeFigureOut">
              <a:rPr lang="fr-FR" smtClean="0"/>
              <a:t>21/05/15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47E54-0183-5548-B03B-D62E310192E9}" type="slidenum">
              <a:rPr lang="fr-FR" smtClean="0"/>
              <a:t>‹#›</a:t>
            </a:fld>
            <a:endParaRPr lang="fr-FR"/>
          </a:p>
        </p:txBody>
      </p:sp>
    </p:spTree>
    <p:extLst>
      <p:ext uri="{BB962C8B-B14F-4D97-AF65-F5344CB8AC3E}">
        <p14:creationId xmlns:p14="http://schemas.microsoft.com/office/powerpoint/2010/main" val="36039739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4647E54-0183-5548-B03B-D62E310192E9}" type="slidenum">
              <a:rPr lang="fr-FR" smtClean="0"/>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BA56F5F-0E26-4BEB-B6AA-8BD99CFF6A55}" type="datetimeFigureOut">
              <a:rPr lang="fr-FR" smtClean="0"/>
              <a:pPr/>
              <a:t>21/05/15</a:t>
            </a:fld>
            <a:endParaRPr lang="fr-F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fr-F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B76F56B-4D88-0D48-908E-40B790D86C15}" type="datetimeFigureOut">
              <a:rPr lang="fr-FR" smtClean="0"/>
              <a:pPr/>
              <a:t>21/05/15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6F56B-4D88-0D48-908E-40B790D86C15}" type="datetimeFigureOut">
              <a:rPr lang="fr-FR" smtClean="0"/>
              <a:pPr/>
              <a:t>21/05/15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smtClean="0"/>
              <a:t>Cliquez sur l'icône pour ajouter une image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smtClean="0"/>
              <a:t>Cliquez sur l'icône pour ajouter une image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smtClean="0"/>
              <a:t>Cliquez sur l'icône pour ajouter une image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smtClean="0"/>
              <a:t>Cliquez sur l'icône pour ajouter une image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smtClean="0"/>
              <a:t>Cliquez sur l'icône pour ajouter une image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smtClean="0"/>
              <a:t>Cliquez sur l'icône pour ajouter une image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B76F56B-4D88-0D48-908E-40B790D86C15}" type="datetimeFigureOut">
              <a:rPr lang="fr-FR" smtClean="0"/>
              <a:pPr/>
              <a:t>21/05/15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B76F56B-4D88-0D48-908E-40B790D86C15}" type="datetimeFigureOut">
              <a:rPr lang="fr-FR" smtClean="0"/>
              <a:pPr/>
              <a:t>21/05/15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B76F56B-4D88-0D48-908E-40B790D86C15}" type="datetimeFigureOut">
              <a:rPr lang="fr-FR" smtClean="0"/>
              <a:pPr/>
              <a:t>21/05/15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smtClean="0"/>
              <a:t>Cliquez et modifiez le titre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B76F56B-4D88-0D48-908E-40B790D86C15}" type="datetimeFigureOut">
              <a:rPr lang="fr-FR" smtClean="0"/>
              <a:pPr/>
              <a:t>21/05/15</a:t>
            </a:fld>
            <a:endParaRPr lang="fr-F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fr-F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F771931D-206E-554E-8069-99EEC5A39642}"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smtClean="0"/>
              <a:t>Cliquez pour modifier les styles du texte du masque</a:t>
            </a:r>
          </a:p>
        </p:txBody>
      </p:sp>
      <p:sp>
        <p:nvSpPr>
          <p:cNvPr id="4" name="Date Placeholder 3"/>
          <p:cNvSpPr>
            <a:spLocks noGrp="1"/>
          </p:cNvSpPr>
          <p:nvPr>
            <p:ph type="dt" sz="half" idx="10"/>
          </p:nvPr>
        </p:nvSpPr>
        <p:spPr/>
        <p:txBody>
          <a:bodyPr/>
          <a:lstStyle/>
          <a:p>
            <a:fld id="{BBDD5338-5E5C-4C44-8E93-B98641B4B209}" type="datetimeFigureOut">
              <a:rPr lang="fr-FR" smtClean="0"/>
              <a:pPr/>
              <a:t>21/05/15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77D87C-65A5-496D-87B3-2194CD1739D5}"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B76F56B-4D88-0D48-908E-40B790D86C15}" type="datetimeFigureOut">
              <a:rPr lang="fr-FR" smtClean="0"/>
              <a:pPr/>
              <a:t>21/05/15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1931D-206E-554E-8069-99EEC5A39642}"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smtClean="0"/>
              <a:t>Cliquez sur l'icône pour ajouter une image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2B76F56B-4D88-0D48-908E-40B790D86C15}" type="datetimeFigureOut">
              <a:rPr lang="fr-FR" smtClean="0"/>
              <a:pPr/>
              <a:t>21/05/15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71931D-206E-554E-8069-99EEC5A39642}" type="slidenum">
              <a:rPr lang="fr-FR" smtClean="0"/>
              <a:pPr/>
              <a:t>‹#›</a:t>
            </a:fld>
            <a:endParaRPr lang="fr-FR"/>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2B76F56B-4D88-0D48-908E-40B790D86C15}" type="datetimeFigureOut">
              <a:rPr lang="fr-FR" smtClean="0"/>
              <a:pPr/>
              <a:t>21/05/15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1931D-206E-554E-8069-99EEC5A39642}" type="slidenum">
              <a:rPr lang="fr-FR" smtClean="0"/>
              <a:pPr/>
              <a:t>‹#›</a:t>
            </a:fld>
            <a:endParaRPr lang="fr-F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B76F56B-4D88-0D48-908E-40B790D86C15}" type="datetimeFigureOut">
              <a:rPr lang="fr-FR" smtClean="0"/>
              <a:pPr/>
              <a:t>21/05/15</a:t>
            </a:fld>
            <a:endParaRPr lang="fr-F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fr-F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F771931D-206E-554E-8069-99EEC5A3964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hyperlink" Target="http://creativecommons.org/licenses/by-nc-sa/4.0/" TargetMode="External"/><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ngeneraliste.be" TargetMode="External"/><Relationship Id="rId3" Type="http://schemas.openxmlformats.org/officeDocument/2006/relationships/hyperlink" Target="http://www.promosantenet.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959428" y="2104505"/>
            <a:ext cx="6930572" cy="1914144"/>
          </a:xfrm>
        </p:spPr>
        <p:txBody>
          <a:bodyPr>
            <a:normAutofit/>
          </a:bodyPr>
          <a:lstStyle/>
          <a:p>
            <a:r>
              <a:rPr lang="fr-FR" dirty="0" smtClean="0"/>
              <a:t>Internet</a:t>
            </a:r>
            <a:br>
              <a:rPr lang="fr-FR" dirty="0" smtClean="0"/>
            </a:br>
            <a:r>
              <a:rPr lang="fr-FR" dirty="0" smtClean="0"/>
              <a:t>est-il le partenaire du patient?</a:t>
            </a:r>
            <a:endParaRPr lang="fr-FR" dirty="0"/>
          </a:p>
        </p:txBody>
      </p:sp>
      <p:sp>
        <p:nvSpPr>
          <p:cNvPr id="3" name="Sous-titre 2"/>
          <p:cNvSpPr>
            <a:spLocks noGrp="1"/>
          </p:cNvSpPr>
          <p:nvPr>
            <p:ph type="subTitle" idx="1"/>
          </p:nvPr>
        </p:nvSpPr>
        <p:spPr>
          <a:xfrm>
            <a:off x="2209799" y="5534845"/>
            <a:ext cx="6477000" cy="878577"/>
          </a:xfrm>
        </p:spPr>
        <p:txBody>
          <a:bodyPr/>
          <a:lstStyle/>
          <a:p>
            <a:r>
              <a:rPr lang="fr-FR" dirty="0" smtClean="0"/>
              <a:t>Bernadette </a:t>
            </a:r>
            <a:r>
              <a:rPr lang="fr-FR" dirty="0" err="1" smtClean="0"/>
              <a:t>Taeymans</a:t>
            </a:r>
            <a:endParaRPr lang="fr-FR" dirty="0" smtClean="0"/>
          </a:p>
          <a:p>
            <a:r>
              <a:rPr lang="fr-FR" dirty="0" smtClean="0"/>
              <a:t>		</a:t>
            </a:r>
            <a:endParaRPr lang="fr-FR" dirty="0"/>
          </a:p>
        </p:txBody>
      </p:sp>
      <p:pic>
        <p:nvPicPr>
          <p:cNvPr id="7" name="Image 6" descr="5logoQS.JPG"/>
          <p:cNvPicPr>
            <a:picLocks noChangeAspect="1"/>
          </p:cNvPicPr>
          <p:nvPr/>
        </p:nvPicPr>
        <p:blipFill>
          <a:blip r:embed="rId3"/>
          <a:stretch>
            <a:fillRect/>
          </a:stretch>
        </p:blipFill>
        <p:spPr>
          <a:xfrm>
            <a:off x="5888336" y="5229054"/>
            <a:ext cx="2798463" cy="1184368"/>
          </a:xfrm>
          <a:prstGeom prst="rect">
            <a:avLst/>
          </a:prstGeom>
        </p:spPr>
      </p:pic>
      <p:pic>
        <p:nvPicPr>
          <p:cNvPr id="5" name="Image 11" descr="Description : Bloc_Marque_UNI.jpg"/>
          <p:cNvPicPr>
            <a:picLocks noChangeAspect="1" noChangeArrowheads="1"/>
          </p:cNvPicPr>
          <p:nvPr/>
        </p:nvPicPr>
        <p:blipFill>
          <a:blip r:embed="rId4">
            <a:extLst>
              <a:ext uri="{28A0092B-C50C-407E-A947-70E740481C1C}">
                <a14:useLocalDpi xmlns:a14="http://schemas.microsoft.com/office/drawing/2010/main" val="0"/>
              </a:ext>
            </a:extLst>
          </a:blip>
          <a:srcRect t="7037" r="6178"/>
          <a:stretch>
            <a:fillRect/>
          </a:stretch>
        </p:blipFill>
        <p:spPr bwMode="auto">
          <a:xfrm>
            <a:off x="7340600" y="0"/>
            <a:ext cx="1803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45891"/>
          <a:stretch/>
        </p:blipFill>
        <p:spPr bwMode="auto">
          <a:xfrm>
            <a:off x="4043578" y="188913"/>
            <a:ext cx="357166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8" name="Grouper 7"/>
          <p:cNvGrpSpPr/>
          <p:nvPr/>
        </p:nvGrpSpPr>
        <p:grpSpPr>
          <a:xfrm>
            <a:off x="192735" y="5885237"/>
            <a:ext cx="8885530" cy="795946"/>
            <a:chOff x="102188" y="5342692"/>
            <a:chExt cx="7804373" cy="795946"/>
          </a:xfrm>
        </p:grpSpPr>
        <p:sp>
          <p:nvSpPr>
            <p:cNvPr id="9" name="Rectangle 8"/>
            <p:cNvSpPr/>
            <p:nvPr/>
          </p:nvSpPr>
          <p:spPr>
            <a:xfrm>
              <a:off x="102188" y="5430752"/>
              <a:ext cx="7804373" cy="707886"/>
            </a:xfrm>
            <a:prstGeom prst="rect">
              <a:avLst/>
            </a:prstGeom>
          </p:spPr>
          <p:txBody>
            <a:bodyPr wrap="square">
              <a:spAutoFit/>
            </a:bodyPr>
            <a:lstStyle/>
            <a:p>
              <a:r>
                <a:rPr lang="fr-FR" sz="1600" dirty="0"/>
                <a:t/>
              </a:r>
              <a:br>
                <a:rPr lang="fr-FR" sz="1600" dirty="0"/>
              </a:br>
              <a:r>
                <a:rPr lang="fr-FR" sz="1200" dirty="0"/>
                <a:t>Ce(</a:t>
              </a:r>
              <a:r>
                <a:rPr lang="fr-FR" sz="1200" dirty="0" err="1"/>
                <a:t>tte</a:t>
              </a:r>
              <a:r>
                <a:rPr lang="fr-FR" sz="1200" dirty="0"/>
                <a:t>) œuvre de </a:t>
              </a:r>
              <a:r>
                <a:rPr lang="fr-FR" sz="1200" dirty="0" err="1" smtClean="0"/>
                <a:t>Taeymans</a:t>
              </a:r>
              <a:r>
                <a:rPr lang="fr-FR" sz="1200" dirty="0" smtClean="0"/>
                <a:t> Bernadette </a:t>
              </a:r>
              <a:r>
                <a:rPr lang="fr-FR" sz="1200" dirty="0"/>
                <a:t>est mise à disposition selon les termes de la </a:t>
              </a:r>
              <a:r>
                <a:rPr lang="fr-FR" sz="1200" dirty="0">
                  <a:hlinkClick r:id="rId6"/>
                </a:rPr>
                <a:t>licence Creative Commons Attribution - Pas d’Utilisation Commerciale - Partage dans les Mêmes Conditions 4.0 International</a:t>
              </a:r>
              <a:r>
                <a:rPr lang="fr-FR" sz="1200" dirty="0"/>
                <a:t>.</a:t>
              </a:r>
            </a:p>
          </p:txBody>
        </p:sp>
        <p:pic>
          <p:nvPicPr>
            <p:cNvPr id="10" name="Image 9"/>
            <p:cNvPicPr>
              <a:picLocks noChangeAspect="1"/>
            </p:cNvPicPr>
            <p:nvPr/>
          </p:nvPicPr>
          <p:blipFill>
            <a:blip r:embed="rId7"/>
            <a:stretch>
              <a:fillRect/>
            </a:stretch>
          </p:blipFill>
          <p:spPr>
            <a:xfrm>
              <a:off x="173852" y="5342692"/>
              <a:ext cx="1117600" cy="3937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 recherche de l’info?</a:t>
            </a:r>
            <a:endParaRPr lang="fr-FR" dirty="0"/>
          </a:p>
        </p:txBody>
      </p:sp>
      <p:sp>
        <p:nvSpPr>
          <p:cNvPr id="3" name="Espace réservé du contenu 2"/>
          <p:cNvSpPr>
            <a:spLocks noGrp="1"/>
          </p:cNvSpPr>
          <p:nvPr>
            <p:ph idx="1"/>
          </p:nvPr>
        </p:nvSpPr>
        <p:spPr>
          <a:xfrm>
            <a:off x="2173557" y="2349500"/>
            <a:ext cx="6054456" cy="3441700"/>
          </a:xfrm>
        </p:spPr>
        <p:txBody>
          <a:bodyPr/>
          <a:lstStyle/>
          <a:p>
            <a:r>
              <a:rPr lang="fr-FR" sz="2800" dirty="0" smtClean="0"/>
              <a:t>Vous, </a:t>
            </a:r>
            <a:br>
              <a:rPr lang="fr-FR" sz="2800" dirty="0" smtClean="0"/>
            </a:br>
            <a:endParaRPr lang="fr-FR" sz="2800" dirty="0" smtClean="0"/>
          </a:p>
          <a:p>
            <a:pPr lvl="2"/>
            <a:r>
              <a:rPr lang="fr-FR" sz="2400" dirty="0" smtClean="0"/>
              <a:t>nous</a:t>
            </a:r>
            <a:r>
              <a:rPr lang="fr-FR" dirty="0" smtClean="0"/>
              <a:t>, </a:t>
            </a:r>
            <a:br>
              <a:rPr lang="fr-FR" dirty="0" smtClean="0"/>
            </a:br>
            <a:endParaRPr lang="fr-FR" dirty="0" smtClean="0"/>
          </a:p>
          <a:p>
            <a:pPr lvl="4"/>
            <a:r>
              <a:rPr lang="fr-FR" sz="2000" dirty="0" smtClean="0"/>
              <a:t>eux…</a:t>
            </a:r>
          </a:p>
          <a:p>
            <a:endParaRPr lang="fr-FR" dirty="0" smtClean="0"/>
          </a:p>
          <a:p>
            <a:pPr>
              <a:buNone/>
            </a:pP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6071" y="1735138"/>
            <a:ext cx="6821942" cy="4056062"/>
          </a:xfrm>
        </p:spPr>
        <p:txBody>
          <a:bodyPr>
            <a:normAutofit/>
          </a:bodyPr>
          <a:lstStyle/>
          <a:p>
            <a:r>
              <a:rPr lang="fr-FR" dirty="0" smtClean="0"/>
              <a:t>Tous différents…</a:t>
            </a:r>
          </a:p>
          <a:p>
            <a:endParaRPr lang="fr-FR" dirty="0" smtClean="0"/>
          </a:p>
          <a:p>
            <a:r>
              <a:rPr lang="fr-FR" dirty="0" smtClean="0"/>
              <a:t>ÎLE VIERGE?</a:t>
            </a:r>
          </a:p>
          <a:p>
            <a:r>
              <a:rPr lang="fr-FR" dirty="0" smtClean="0"/>
              <a:t>Un bagage de départ…</a:t>
            </a:r>
          </a:p>
          <a:p>
            <a:pPr lvl="1"/>
            <a:r>
              <a:rPr lang="fr-FR" sz="2400" dirty="0" smtClean="0"/>
              <a:t>Des savoirs, des croyances, des valeurs</a:t>
            </a:r>
          </a:p>
          <a:p>
            <a:pPr lvl="1"/>
            <a:r>
              <a:rPr lang="fr-FR" sz="2400" dirty="0" smtClean="0"/>
              <a:t>Des habitudes, des attitudes</a:t>
            </a:r>
            <a:br>
              <a:rPr lang="fr-FR" sz="2400" dirty="0" smtClean="0"/>
            </a:br>
            <a:r>
              <a:rPr lang="fr-FR" sz="2400" dirty="0" smtClean="0"/>
              <a:t> acquises, transmises</a:t>
            </a:r>
            <a:endParaRPr lang="fr-FR"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Pas tous égaux…</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Ni devant l’information</a:t>
            </a:r>
          </a:p>
          <a:p>
            <a:r>
              <a:rPr lang="fr-FR" dirty="0" smtClean="0"/>
              <a:t>Ni devant la santé</a:t>
            </a:r>
          </a:p>
          <a:p>
            <a:pPr marL="0" indent="0">
              <a:buNone/>
            </a:pPr>
            <a:endParaRPr lang="fr-FR" dirty="0" smtClean="0"/>
          </a:p>
          <a:p>
            <a:pPr lvl="1"/>
            <a:r>
              <a:rPr lang="fr-FR" dirty="0" smtClean="0"/>
              <a:t>Éducation, niveau d’instruction</a:t>
            </a:r>
          </a:p>
          <a:p>
            <a:pPr lvl="1"/>
            <a:r>
              <a:rPr lang="fr-FR" dirty="0" smtClean="0"/>
              <a:t>Moyens financiers</a:t>
            </a:r>
          </a:p>
          <a:p>
            <a:pPr lvl="1"/>
            <a:r>
              <a:rPr lang="fr-FR" dirty="0" smtClean="0"/>
              <a:t>Réseau social</a:t>
            </a:r>
          </a:p>
          <a:p>
            <a:pPr lvl="1"/>
            <a:r>
              <a:rPr lang="fr-FR" dirty="0" smtClean="0"/>
              <a:t>Environnement </a:t>
            </a:r>
          </a:p>
          <a:p>
            <a:pPr lvl="1"/>
            <a:r>
              <a:rPr lang="fr-FR" dirty="0" smtClean="0"/>
              <a:t>Accès et compétences informatiques</a:t>
            </a:r>
          </a:p>
          <a:p>
            <a:pPr lvl="1"/>
            <a:r>
              <a:rPr lang="fr-FR" dirty="0" err="1" smtClean="0"/>
              <a:t>Littératie</a:t>
            </a:r>
            <a:r>
              <a:rPr lang="fr-FR" dirty="0" smtClean="0"/>
              <a:t> en santé </a:t>
            </a:r>
            <a:r>
              <a:rPr lang="fr-FR" sz="1900" dirty="0" smtClean="0"/>
              <a:t>(compétences liées à la compréhension de l’information, au sens critique pour évaluer cette information et à l’utilisation adéquate dans un système de santé donné)</a:t>
            </a:r>
          </a:p>
          <a:p>
            <a:pPr lvl="1"/>
            <a:r>
              <a:rPr lang="fr-FR" dirty="0" smtClean="0"/>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652248"/>
            <a:ext cx="7313613" cy="868362"/>
          </a:xfrm>
        </p:spPr>
        <p:txBody>
          <a:bodyPr/>
          <a:lstStyle/>
          <a:p>
            <a:pPr algn="r"/>
            <a:r>
              <a:rPr lang="fr-FR" dirty="0" smtClean="0"/>
              <a:t>Et les sources sont nombreuses…</a:t>
            </a:r>
            <a:br>
              <a:rPr lang="fr-FR" dirty="0" smtClean="0"/>
            </a:br>
            <a:r>
              <a:rPr lang="fr-FR" dirty="0" smtClean="0"/>
              <a:t/>
            </a:r>
            <a:br>
              <a:rPr lang="fr-FR" dirty="0" smtClean="0"/>
            </a:br>
            <a:r>
              <a:rPr lang="fr-FR" dirty="0" smtClean="0"/>
              <a:t>Trop?</a:t>
            </a:r>
            <a:endParaRPr lang="fr-FR" dirty="0"/>
          </a:p>
        </p:txBody>
      </p:sp>
      <p:sp>
        <p:nvSpPr>
          <p:cNvPr id="3" name="Espace réservé du contenu 2"/>
          <p:cNvSpPr>
            <a:spLocks noGrp="1"/>
          </p:cNvSpPr>
          <p:nvPr>
            <p:ph idx="1"/>
          </p:nvPr>
        </p:nvSpPr>
        <p:spPr>
          <a:xfrm>
            <a:off x="914400" y="3719286"/>
            <a:ext cx="7313613" cy="2071914"/>
          </a:xfrm>
        </p:spPr>
        <p:txBody>
          <a:bodyPr/>
          <a:lstStyle/>
          <a:p>
            <a:endParaRPr lang="fr-FR" dirty="0" smtClean="0"/>
          </a:p>
          <a:p>
            <a:r>
              <a:rPr lang="fr-FR" dirty="0" smtClean="0"/>
              <a:t>Lesquelles choisir?</a:t>
            </a:r>
          </a:p>
          <a:p>
            <a:r>
              <a:rPr lang="fr-FR" dirty="0" smtClean="0"/>
              <a:t>Entre les démarches publicitaires, les témoignages personnels, les lobbys, les messages de santé publique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097643"/>
            <a:ext cx="7619840" cy="4693557"/>
          </a:xfrm>
        </p:spPr>
        <p:txBody>
          <a:bodyPr>
            <a:normAutofit fontScale="92500"/>
          </a:bodyPr>
          <a:lstStyle/>
          <a:p>
            <a:pPr algn="r">
              <a:buNone/>
            </a:pPr>
            <a:r>
              <a:rPr lang="fr-FR" sz="2595" dirty="0" smtClean="0"/>
              <a:t/>
            </a:r>
            <a:br>
              <a:rPr lang="fr-FR" sz="2595" dirty="0" smtClean="0"/>
            </a:br>
            <a:r>
              <a:rPr lang="fr-FR" sz="2595" dirty="0" smtClean="0"/>
              <a:t>		</a:t>
            </a:r>
            <a:r>
              <a:rPr lang="fr-FR" sz="4757" dirty="0" smtClean="0"/>
              <a:t>Comment sélectionner l’information?</a:t>
            </a:r>
            <a:r>
              <a:rPr lang="fr-FR" sz="4400" dirty="0" smtClean="0"/>
              <a:t/>
            </a:r>
            <a:br>
              <a:rPr lang="fr-FR" sz="4400" dirty="0" smtClean="0"/>
            </a:br>
            <a:r>
              <a:rPr lang="fr-FR" sz="4400" dirty="0" smtClean="0"/>
              <a:t>		</a:t>
            </a:r>
          </a:p>
          <a:p>
            <a:r>
              <a:rPr lang="fr-FR" dirty="0" smtClean="0"/>
              <a:t>Confiance dans la personne ou la source d’information?</a:t>
            </a:r>
          </a:p>
          <a:p>
            <a:r>
              <a:rPr lang="fr-FR" dirty="0" smtClean="0"/>
              <a:t>Accord/désaccord avec mes croyances, mes modes de pensée?</a:t>
            </a:r>
          </a:p>
          <a:p>
            <a:r>
              <a:rPr lang="fr-FR" dirty="0" smtClean="0"/>
              <a:t>Critères scientifiques? (émetteur, date, sources et références, structure de l’information, point de vue)</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impact perçu sur les comportements de santé?</a:t>
            </a:r>
            <a:endParaRPr lang="fr-FR" dirty="0"/>
          </a:p>
        </p:txBody>
      </p:sp>
      <p:sp>
        <p:nvSpPr>
          <p:cNvPr id="3" name="Espace réservé du contenu 2"/>
          <p:cNvSpPr>
            <a:spLocks noGrp="1"/>
          </p:cNvSpPr>
          <p:nvPr>
            <p:ph idx="1"/>
          </p:nvPr>
        </p:nvSpPr>
        <p:spPr>
          <a:xfrm>
            <a:off x="914400" y="1735138"/>
            <a:ext cx="7313613" cy="4767262"/>
          </a:xfrm>
        </p:spPr>
        <p:txBody>
          <a:bodyPr>
            <a:normAutofit fontScale="47500" lnSpcReduction="20000"/>
          </a:bodyPr>
          <a:lstStyle/>
          <a:p>
            <a:r>
              <a:rPr lang="fr-FR" sz="4200" dirty="0" smtClean="0"/>
              <a:t>sur la façon de s’occuper de sa santé</a:t>
            </a:r>
          </a:p>
          <a:p>
            <a:r>
              <a:rPr lang="fr-FR" sz="4200" dirty="0" smtClean="0"/>
              <a:t>de se soigner seul</a:t>
            </a:r>
          </a:p>
          <a:p>
            <a:r>
              <a:rPr lang="fr-FR" sz="4200" dirty="0" smtClean="0"/>
              <a:t>sur la fréquence des consultations médicales</a:t>
            </a:r>
          </a:p>
          <a:p>
            <a:pPr marL="0" indent="0">
              <a:buNone/>
            </a:pPr>
            <a:r>
              <a:rPr lang="fr-FR" sz="3400" dirty="0" smtClean="0"/>
              <a:t>« Impact moindre dans les groupes sociaux ayant le plus accès aux informations de santé »</a:t>
            </a:r>
          </a:p>
          <a:p>
            <a:pPr marL="0" indent="0">
              <a:buNone/>
            </a:pPr>
            <a:r>
              <a:rPr lang="fr-FR" sz="3400" dirty="0" smtClean="0"/>
              <a:t>« La modification de comportement est plutôt associée à l’intérêt porté à la santé et une démarche préventive plutôt qu’à des peurs concernant son état de santé »</a:t>
            </a:r>
          </a:p>
          <a:p>
            <a:pPr marL="0" indent="0">
              <a:buNone/>
            </a:pPr>
            <a:r>
              <a:rPr lang="fr-FR" sz="3400" dirty="0" smtClean="0"/>
              <a:t>« Les personnes les plus en marge des normes médicales traditionnelles, internet les éloignerait davantage »</a:t>
            </a:r>
          </a:p>
          <a:p>
            <a:pPr marL="0" indent="0">
              <a:buNone/>
            </a:pPr>
            <a:r>
              <a:rPr lang="fr-FR" sz="3400" dirty="0" smtClean="0"/>
              <a:t>« Les personnes non satisfaites de leur relation avec leur médecin, ont plus de chances de déclarer une modification de comportement due à internet. »</a:t>
            </a:r>
            <a:endParaRPr lang="fr-FR" dirty="0" smtClean="0"/>
          </a:p>
          <a:p>
            <a:pPr marL="0" indent="0">
              <a:buNone/>
            </a:pPr>
            <a:r>
              <a:rPr lang="fr-FR" sz="1600" i="1" dirty="0" smtClean="0"/>
              <a:t>D’après un texte D’Emilie </a:t>
            </a:r>
            <a:r>
              <a:rPr lang="fr-FR" sz="1600" i="1" dirty="0" err="1" smtClean="0"/>
              <a:t>Renahy</a:t>
            </a:r>
            <a:r>
              <a:rPr lang="fr-FR" sz="1600" i="1" dirty="0" smtClean="0"/>
              <a:t>, Center for </a:t>
            </a:r>
            <a:r>
              <a:rPr lang="fr-FR" sz="1600" i="1" dirty="0" err="1" smtClean="0"/>
              <a:t>Research</a:t>
            </a:r>
            <a:r>
              <a:rPr lang="fr-FR" sz="1600" i="1" dirty="0" smtClean="0"/>
              <a:t> on </a:t>
            </a:r>
            <a:r>
              <a:rPr lang="fr-FR" sz="1600" i="1" dirty="0" err="1" smtClean="0"/>
              <a:t>Inner</a:t>
            </a:r>
            <a:r>
              <a:rPr lang="fr-FR" sz="1600" i="1" dirty="0" smtClean="0"/>
              <a:t> City </a:t>
            </a:r>
            <a:r>
              <a:rPr lang="fr-FR" sz="1600" i="1" dirty="0" err="1" smtClean="0"/>
              <a:t>Health</a:t>
            </a:r>
            <a:r>
              <a:rPr lang="fr-FR" sz="1600" i="1" dirty="0" smtClean="0"/>
              <a:t>, Toronto</a:t>
            </a:r>
            <a:endParaRPr lang="fr-FR" sz="1600" i="1" dirty="0"/>
          </a:p>
        </p:txBody>
      </p:sp>
    </p:spTree>
    <p:extLst>
      <p:ext uri="{BB962C8B-B14F-4D97-AF65-F5344CB8AC3E}">
        <p14:creationId xmlns:p14="http://schemas.microsoft.com/office/powerpoint/2010/main" val="547198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802" y="871516"/>
            <a:ext cx="8235974" cy="868362"/>
          </a:xfrm>
        </p:spPr>
        <p:txBody>
          <a:bodyPr/>
          <a:lstStyle/>
          <a:p>
            <a:r>
              <a:rPr lang="fr-FR" dirty="0" smtClean="0"/>
              <a:t>Le Web santé, ce sont aussi…</a:t>
            </a:r>
            <a:endParaRPr lang="fr-FR" dirty="0"/>
          </a:p>
        </p:txBody>
      </p:sp>
      <p:sp>
        <p:nvSpPr>
          <p:cNvPr id="3" name="Espace réservé du contenu 2"/>
          <p:cNvSpPr>
            <a:spLocks noGrp="1"/>
          </p:cNvSpPr>
          <p:nvPr>
            <p:ph idx="1"/>
          </p:nvPr>
        </p:nvSpPr>
        <p:spPr>
          <a:xfrm>
            <a:off x="914400" y="2390444"/>
            <a:ext cx="7313613" cy="3510558"/>
          </a:xfrm>
        </p:spPr>
        <p:txBody>
          <a:bodyPr>
            <a:normAutofit lnSpcReduction="10000"/>
          </a:bodyPr>
          <a:lstStyle/>
          <a:p>
            <a:r>
              <a:rPr lang="fr-FR" dirty="0" smtClean="0"/>
              <a:t>Les échanges d’expériences: forums, blogs, réseaux sociaux</a:t>
            </a:r>
          </a:p>
          <a:p>
            <a:r>
              <a:rPr lang="fr-FR" dirty="0" smtClean="0"/>
              <a:t>Les jeux éducatifs</a:t>
            </a:r>
          </a:p>
          <a:p>
            <a:r>
              <a:rPr lang="fr-FR" dirty="0" smtClean="0"/>
              <a:t>La participation à la construction des savoirs: web participatif, sites d’évaluation d’établissements de santé, sites communautaires de patients</a:t>
            </a:r>
          </a:p>
          <a:p>
            <a:r>
              <a:rPr lang="fr-FR" dirty="0" smtClean="0"/>
              <a:t>Le </a:t>
            </a:r>
            <a:r>
              <a:rPr lang="fr-FR" dirty="0" err="1" smtClean="0"/>
              <a:t>community</a:t>
            </a:r>
            <a:r>
              <a:rPr lang="fr-FR" dirty="0" smtClean="0"/>
              <a:t> management (ex. INPES épidémie rougeole)</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037519"/>
            <a:ext cx="7313613" cy="4753681"/>
          </a:xfrm>
        </p:spPr>
        <p:txBody>
          <a:bodyPr>
            <a:normAutofit lnSpcReduction="10000"/>
          </a:bodyPr>
          <a:lstStyle/>
          <a:p>
            <a:pPr algn="r">
              <a:buNone/>
            </a:pPr>
            <a:r>
              <a:rPr lang="fr-FR" sz="4400" dirty="0" smtClean="0"/>
              <a:t>Acteurs santé, quel rôle?</a:t>
            </a:r>
            <a:r>
              <a:rPr lang="fr-FR" dirty="0" smtClean="0"/>
              <a:t/>
            </a:r>
            <a:br>
              <a:rPr lang="fr-FR" dirty="0" smtClean="0"/>
            </a:br>
            <a:endParaRPr lang="fr-FR" dirty="0" smtClean="0"/>
          </a:p>
          <a:p>
            <a:pPr algn="r">
              <a:buNone/>
            </a:pPr>
            <a:r>
              <a:rPr lang="fr-FR" dirty="0" smtClean="0"/>
              <a:t>Du détenteur de </a:t>
            </a:r>
            <a:r>
              <a:rPr lang="fr-FR" i="1" dirty="0" smtClean="0"/>
              <a:t>Savoirs</a:t>
            </a:r>
            <a:r>
              <a:rPr lang="fr-FR" dirty="0" smtClean="0"/>
              <a:t>… </a:t>
            </a:r>
            <a:br>
              <a:rPr lang="fr-FR" dirty="0" smtClean="0"/>
            </a:br>
            <a:r>
              <a:rPr lang="fr-FR" dirty="0" smtClean="0"/>
              <a:t>De celui qui délivre l’</a:t>
            </a:r>
            <a:r>
              <a:rPr lang="fr-FR" i="1" dirty="0" smtClean="0"/>
              <a:t>Information</a:t>
            </a:r>
            <a:r>
              <a:rPr lang="fr-FR" dirty="0" smtClean="0"/>
              <a:t>…</a:t>
            </a:r>
          </a:p>
          <a:p>
            <a:pPr>
              <a:buNone/>
            </a:pPr>
            <a:r>
              <a:rPr lang="fr-FR" dirty="0" smtClean="0"/>
              <a:t>		</a:t>
            </a:r>
          </a:p>
          <a:p>
            <a:pPr>
              <a:buNone/>
            </a:pPr>
            <a:r>
              <a:rPr lang="fr-FR" dirty="0" smtClean="0"/>
              <a:t>		au </a:t>
            </a:r>
            <a:r>
              <a:rPr lang="fr-FR" i="1" dirty="0" smtClean="0"/>
              <a:t>médiateur </a:t>
            </a:r>
            <a:r>
              <a:rPr lang="fr-FR" dirty="0" smtClean="0"/>
              <a:t>pour l’accès aux sources d’information</a:t>
            </a:r>
            <a:br>
              <a:rPr lang="fr-FR" dirty="0" smtClean="0"/>
            </a:br>
            <a:r>
              <a:rPr lang="fr-FR" dirty="0" smtClean="0"/>
              <a:t/>
            </a:r>
            <a:br>
              <a:rPr lang="fr-FR" dirty="0" smtClean="0"/>
            </a:br>
            <a:r>
              <a:rPr lang="fr-FR" dirty="0" smtClean="0"/>
              <a:t>	au </a:t>
            </a:r>
            <a:r>
              <a:rPr lang="fr-FR" i="1" dirty="0" smtClean="0"/>
              <a:t>facilitateur </a:t>
            </a:r>
            <a:r>
              <a:rPr lang="fr-FR" dirty="0" smtClean="0"/>
              <a:t>pour la compréhension de 	l’information, </a:t>
            </a:r>
            <a:br>
              <a:rPr lang="fr-FR" dirty="0" smtClean="0"/>
            </a:br>
            <a:r>
              <a:rPr lang="fr-FR" dirty="0" smtClean="0"/>
              <a:t/>
            </a:r>
            <a:br>
              <a:rPr lang="fr-FR" dirty="0" smtClean="0"/>
            </a:br>
            <a:r>
              <a:rPr lang="fr-FR" dirty="0" smtClean="0"/>
              <a:t>	à l’</a:t>
            </a:r>
            <a:r>
              <a:rPr lang="fr-FR" i="1" dirty="0" smtClean="0"/>
              <a:t>interlocuteur</a:t>
            </a:r>
            <a:r>
              <a:rPr lang="fr-FR" dirty="0" smtClean="0"/>
              <a:t> pour un échange, un débat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pistes…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hlinkClick r:id="rId2"/>
              </a:rPr>
              <a:t>www.mongeneraliste.be</a:t>
            </a:r>
            <a:r>
              <a:rPr lang="fr-FR" dirty="0" smtClean="0"/>
              <a:t/>
            </a:r>
            <a:br>
              <a:rPr lang="fr-FR" dirty="0" smtClean="0"/>
            </a:br>
            <a:r>
              <a:rPr lang="fr-FR" sz="2000" dirty="0" smtClean="0"/>
              <a:t>site réalisé par des médecins généralistes, destiné à toutes les personnes qui souhaitent mieux comprendre leurs préoccupations concernant leur santé ou celle de leur entourage</a:t>
            </a:r>
          </a:p>
          <a:p>
            <a:r>
              <a:rPr lang="fr-FR" sz="2595" dirty="0" smtClean="0">
                <a:hlinkClick r:id="rId3"/>
              </a:rPr>
              <a:t>Tabacstop: service gratuit Fondation contre le cancer indépendant des firmes pharmaceutiques</a:t>
            </a:r>
          </a:p>
          <a:p>
            <a:r>
              <a:rPr lang="fr-FR" sz="2595" dirty="0" smtClean="0">
                <a:hlinkClick r:id="rId3"/>
              </a:rPr>
              <a:t>Aide alcool: site internet et d’accompagnement gratuit</a:t>
            </a:r>
          </a:p>
          <a:p>
            <a:r>
              <a:rPr lang="fr-FR" sz="2595" dirty="0" smtClean="0">
                <a:hlinkClick r:id="rId3"/>
              </a:rPr>
              <a:t>www.promosantenet.be</a:t>
            </a:r>
            <a:r>
              <a:rPr lang="fr-FR" sz="2000" dirty="0" smtClean="0"/>
              <a:t/>
            </a:r>
            <a:br>
              <a:rPr lang="fr-FR" sz="2000" dirty="0" smtClean="0"/>
            </a:br>
            <a:r>
              <a:rPr lang="fr-FR" sz="2000" dirty="0" smtClean="0"/>
              <a:t>Plate-forme regroupant des sites de promotion de la santé en FWB sur base de critères de qualité</a:t>
            </a:r>
          </a:p>
          <a:p>
            <a:endParaRPr lang="fr-FR" sz="2000" dirty="0" smtClean="0"/>
          </a:p>
          <a:p>
            <a:pPr>
              <a:buNone/>
            </a:pPr>
            <a:endParaRPr lang="fr-FR" dirty="0"/>
          </a:p>
        </p:txBody>
      </p:sp>
    </p:spTree>
    <p:extLst>
      <p:ext uri="{BB962C8B-B14F-4D97-AF65-F5344CB8AC3E}">
        <p14:creationId xmlns:p14="http://schemas.microsoft.com/office/powerpoint/2010/main" val="38937098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0387" y="2295836"/>
            <a:ext cx="7313613" cy="3495363"/>
          </a:xfrm>
        </p:spPr>
        <p:txBody>
          <a:bodyPr/>
          <a:lstStyle/>
          <a:p>
            <a:pPr algn="ctr">
              <a:buNone/>
            </a:pPr>
            <a:r>
              <a:rPr lang="fr-FR" sz="3200" b="1" dirty="0" smtClean="0"/>
              <a:t>Promotion de la santé et Web 2.0</a:t>
            </a:r>
            <a:br>
              <a:rPr lang="fr-FR" sz="3200" b="1" dirty="0" smtClean="0"/>
            </a:br>
            <a:r>
              <a:rPr lang="fr-FR" sz="3200" b="1" dirty="0" smtClean="0"/>
              <a:t>Réflexions et bonnes pratiques</a:t>
            </a:r>
          </a:p>
          <a:p>
            <a:pPr algn="ctr">
              <a:buNone/>
            </a:pPr>
            <a:r>
              <a:rPr lang="fr-FR" sz="3200" dirty="0" err="1" smtClean="0"/>
              <a:t>www.questionsante.org</a:t>
            </a:r>
            <a:r>
              <a:rPr lang="fr-FR" sz="3200" dirty="0" smtClean="0"/>
              <a:t>/</a:t>
            </a:r>
            <a:r>
              <a:rPr lang="fr-FR" sz="3200" dirty="0" err="1" smtClean="0"/>
              <a:t>ebook</a:t>
            </a:r>
            <a:endParaRPr lang="fr-FR" sz="3200" dirty="0" smtClean="0"/>
          </a:p>
          <a:p>
            <a:pPr algn="ctr">
              <a:buNone/>
            </a:pPr>
            <a:endParaRPr lang="fr-FR" dirty="0" smtClean="0"/>
          </a:p>
          <a:p>
            <a:endParaRPr lang="fr-FR" dirty="0" smtClean="0"/>
          </a:p>
        </p:txBody>
      </p:sp>
      <p:pic>
        <p:nvPicPr>
          <p:cNvPr id="5" name="Image 4" descr="5logoQS.JPG"/>
          <p:cNvPicPr>
            <a:picLocks noChangeAspect="1"/>
          </p:cNvPicPr>
          <p:nvPr/>
        </p:nvPicPr>
        <p:blipFill>
          <a:blip r:embed="rId2"/>
          <a:stretch>
            <a:fillRect/>
          </a:stretch>
        </p:blipFill>
        <p:spPr>
          <a:xfrm>
            <a:off x="6729102" y="5660571"/>
            <a:ext cx="2142084" cy="906575"/>
          </a:xfrm>
          <a:prstGeom prst="rect">
            <a:avLst/>
          </a:prstGeom>
        </p:spPr>
      </p:pic>
      <p:pic>
        <p:nvPicPr>
          <p:cNvPr id="2" name="Image 1"/>
          <p:cNvPicPr>
            <a:picLocks noChangeAspect="1"/>
          </p:cNvPicPr>
          <p:nvPr/>
        </p:nvPicPr>
        <p:blipFill>
          <a:blip r:embed="rId3"/>
          <a:stretch>
            <a:fillRect/>
          </a:stretch>
        </p:blipFill>
        <p:spPr>
          <a:xfrm>
            <a:off x="195943" y="2295836"/>
            <a:ext cx="2019300" cy="254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694819"/>
            <a:ext cx="7313613" cy="868362"/>
          </a:xfrm>
        </p:spPr>
        <p:txBody>
          <a:bodyPr wrap="square"/>
          <a:lstStyle/>
          <a:p>
            <a:pPr algn="r"/>
            <a:r>
              <a:rPr lang="fr-FR" dirty="0" smtClean="0"/>
              <a:t>« Avant le médecin, c’était Dieu ou presque. Quand on y allait, il n’y avait pas d’autres avis… »</a:t>
            </a:r>
          </a:p>
        </p:txBody>
      </p:sp>
      <p:sp>
        <p:nvSpPr>
          <p:cNvPr id="3" name="Espace réservé du contenu 2"/>
          <p:cNvSpPr>
            <a:spLocks noGrp="1"/>
          </p:cNvSpPr>
          <p:nvPr>
            <p:ph idx="1"/>
          </p:nvPr>
        </p:nvSpPr>
        <p:spPr>
          <a:xfrm>
            <a:off x="914400" y="2993571"/>
            <a:ext cx="7313613" cy="2984500"/>
          </a:xfrm>
        </p:spPr>
        <p:txBody>
          <a:bodyPr>
            <a:normAutofit/>
          </a:bodyPr>
          <a:lstStyle/>
          <a:p>
            <a:pPr>
              <a:buNone/>
            </a:pPr>
            <a:r>
              <a:rPr lang="fr-FR" dirty="0" smtClean="0"/>
              <a:t>	</a:t>
            </a:r>
            <a:endParaRPr lang="fr-FR" dirty="0" smtClean="0">
              <a:solidFill>
                <a:prstClr val="black"/>
              </a:solidFill>
            </a:endParaRPr>
          </a:p>
          <a:p>
            <a:pPr>
              <a:buNone/>
            </a:pPr>
            <a:r>
              <a:rPr lang="fr-FR" dirty="0" smtClean="0">
                <a:solidFill>
                  <a:prstClr val="black"/>
                </a:solidFill>
              </a:rPr>
              <a:t>				</a:t>
            </a:r>
            <a:endParaRPr lang="fr-FR"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Maintenant les sources d’information…</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Le médecin</a:t>
            </a:r>
          </a:p>
          <a:p>
            <a:r>
              <a:rPr lang="fr-FR" dirty="0" smtClean="0"/>
              <a:t>La TV, la radio</a:t>
            </a:r>
          </a:p>
          <a:p>
            <a:r>
              <a:rPr lang="fr-FR" dirty="0" smtClean="0"/>
              <a:t>La presse</a:t>
            </a:r>
          </a:p>
          <a:p>
            <a:r>
              <a:rPr lang="fr-FR" dirty="0" smtClean="0"/>
              <a:t>Les amis, l’entourage</a:t>
            </a:r>
          </a:p>
          <a:p>
            <a:r>
              <a:rPr lang="fr-FR" b="1" dirty="0" smtClean="0"/>
              <a:t>Internet</a:t>
            </a:r>
          </a:p>
          <a:p>
            <a:r>
              <a:rPr lang="fr-FR" dirty="0" smtClean="0"/>
              <a:t>…</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Internet l’incontournable…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47% des ménages effectuent des recherches d’informations santé sur internet</a:t>
            </a:r>
            <a:br>
              <a:rPr lang="fr-FR" dirty="0" smtClean="0"/>
            </a:br>
            <a:r>
              <a:rPr lang="fr-FR" sz="1800" i="1" dirty="0" smtClean="0"/>
              <a:t>(DG Statistique et information économique SPF économie, 2011)</a:t>
            </a:r>
          </a:p>
          <a:p>
            <a:r>
              <a:rPr lang="fr-FR" dirty="0" err="1" smtClean="0"/>
              <a:t>Doctissimo</a:t>
            </a:r>
            <a:r>
              <a:rPr lang="fr-FR" dirty="0" smtClean="0"/>
              <a:t>: le 10</a:t>
            </a:r>
            <a:r>
              <a:rPr lang="fr-FR" baseline="30000" dirty="0" smtClean="0"/>
              <a:t>ème</a:t>
            </a:r>
            <a:r>
              <a:rPr lang="fr-FR" dirty="0" smtClean="0"/>
              <a:t> site le plus visité par les Français (10 millions de visites/mois)</a:t>
            </a:r>
          </a:p>
        </p:txBody>
      </p:sp>
    </p:spTree>
    <p:extLst>
      <p:ext uri="{BB962C8B-B14F-4D97-AF65-F5344CB8AC3E}">
        <p14:creationId xmlns:p14="http://schemas.microsoft.com/office/powerpoint/2010/main" val="22636955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 Inconvénients</a:t>
            </a:r>
            <a:endParaRPr lang="fr-FR" dirty="0"/>
          </a:p>
        </p:txBody>
      </p:sp>
      <p:sp>
        <p:nvSpPr>
          <p:cNvPr id="3" name="Espace réservé du contenu 2"/>
          <p:cNvSpPr>
            <a:spLocks noGrp="1"/>
          </p:cNvSpPr>
          <p:nvPr>
            <p:ph idx="1"/>
          </p:nvPr>
        </p:nvSpPr>
        <p:spPr/>
        <p:txBody>
          <a:bodyPr/>
          <a:lstStyle/>
          <a:p>
            <a:r>
              <a:rPr lang="fr-FR" dirty="0" smtClean="0"/>
              <a:t>Large audience</a:t>
            </a:r>
          </a:p>
          <a:p>
            <a:r>
              <a:rPr lang="fr-FR" dirty="0" smtClean="0"/>
              <a:t>Ciblage du public</a:t>
            </a:r>
          </a:p>
          <a:p>
            <a:r>
              <a:rPr lang="fr-FR" dirty="0" smtClean="0"/>
              <a:t>Modulable, évolutif</a:t>
            </a:r>
          </a:p>
          <a:p>
            <a:r>
              <a:rPr lang="fr-FR" dirty="0" smtClean="0"/>
              <a:t>Accessible</a:t>
            </a:r>
          </a:p>
          <a:p>
            <a:pPr marL="0" indent="0">
              <a:buNone/>
            </a:pPr>
            <a:r>
              <a:rPr lang="fr-FR" dirty="0" smtClean="0"/>
              <a:t>Mais comment s’y retrouver dans la jungle de toutes ces informations?</a:t>
            </a:r>
            <a:endParaRPr lang="fr-FR" dirty="0"/>
          </a:p>
        </p:txBody>
      </p:sp>
    </p:spTree>
    <p:extLst>
      <p:ext uri="{BB962C8B-B14F-4D97-AF65-F5344CB8AC3E}">
        <p14:creationId xmlns:p14="http://schemas.microsoft.com/office/powerpoint/2010/main" val="914478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i="1" dirty="0" smtClean="0"/>
              <a:t>« J’avais un problème à la main, j’ai été voir sur Internet et j’ai vu que c’était un problème du canal carpien, ce que mon médecin a confirmé par après. »</a:t>
            </a:r>
          </a:p>
          <a:p>
            <a:endParaRPr lang="fr-FR" i="1" dirty="0" smtClean="0"/>
          </a:p>
          <a:p>
            <a:r>
              <a:rPr lang="fr-FR" i="1" dirty="0" smtClean="0"/>
              <a:t>« Mon médecin n’a pas eu le temps de tout expliquer. Il a parlé avec des mots compliqués. »</a:t>
            </a:r>
            <a:endParaRPr lang="fr-FR" i="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788" y="1659455"/>
            <a:ext cx="7716838" cy="4741345"/>
          </a:xfrm>
        </p:spPr>
        <p:txBody>
          <a:bodyPr/>
          <a:lstStyle/>
          <a:p>
            <a:pPr>
              <a:buNone/>
            </a:pPr>
            <a:r>
              <a:rPr lang="fr-FR" sz="2800" dirty="0" smtClean="0"/>
              <a:t>Problème de santé?</a:t>
            </a:r>
          </a:p>
          <a:p>
            <a:pPr>
              <a:buNone/>
            </a:pPr>
            <a:r>
              <a:rPr lang="fr-FR" sz="2800" dirty="0" smtClean="0"/>
              <a:t>				Maladie?</a:t>
            </a:r>
          </a:p>
          <a:p>
            <a:pPr>
              <a:buNone/>
            </a:pPr>
            <a:r>
              <a:rPr lang="fr-FR" sz="2800" dirty="0" smtClean="0"/>
              <a:t>						Bien-être?	</a:t>
            </a:r>
          </a:p>
          <a:p>
            <a:pPr>
              <a:buNone/>
            </a:pPr>
            <a:r>
              <a:rPr lang="fr-FR" sz="2800" dirty="0" smtClean="0"/>
              <a:t>	Santé physique ou santé globale?</a:t>
            </a:r>
          </a:p>
          <a:p>
            <a:pPr>
              <a:buNone/>
            </a:pPr>
            <a:endParaRPr lang="fr-FR" dirty="0" smtClean="0"/>
          </a:p>
        </p:txBody>
      </p:sp>
      <p:sp>
        <p:nvSpPr>
          <p:cNvPr id="4" name="Rectangle 3"/>
          <p:cNvSpPr/>
          <p:nvPr/>
        </p:nvSpPr>
        <p:spPr>
          <a:xfrm>
            <a:off x="2286000" y="2828836"/>
            <a:ext cx="4572000" cy="369332"/>
          </a:xfrm>
          <a:prstGeom prst="rect">
            <a:avLst/>
          </a:prstGeom>
        </p:spPr>
        <p:txBody>
          <a:bodyPr wrap="square">
            <a:spAutoFit/>
          </a:bodyPr>
          <a:lstStyle/>
          <a:p>
            <a:r>
              <a:rPr lang="fr-FR" dirty="0" smtClean="0"/>
              <a:t>	</a:t>
            </a:r>
            <a:endParaRPr lang="fr-FR" dirty="0"/>
          </a:p>
        </p:txBody>
      </p:sp>
      <p:sp>
        <p:nvSpPr>
          <p:cNvPr id="5" name="Rectangle 4"/>
          <p:cNvSpPr/>
          <p:nvPr/>
        </p:nvSpPr>
        <p:spPr>
          <a:xfrm>
            <a:off x="1116090" y="4966558"/>
            <a:ext cx="6908212" cy="769441"/>
          </a:xfrm>
          <a:prstGeom prst="rect">
            <a:avLst/>
          </a:prstGeom>
        </p:spPr>
        <p:txBody>
          <a:bodyPr wrap="square">
            <a:spAutoFit/>
          </a:bodyPr>
          <a:lstStyle/>
          <a:p>
            <a:pPr algn="r"/>
            <a:r>
              <a:rPr lang="fr-FR" sz="4400" dirty="0" smtClean="0"/>
              <a:t>S’informer, pourquoi?</a:t>
            </a:r>
            <a:endParaRPr lang="fr-FR" sz="4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025070"/>
            <a:ext cx="7313613" cy="4766129"/>
          </a:xfrm>
        </p:spPr>
        <p:txBody>
          <a:bodyPr/>
          <a:lstStyle/>
          <a:p>
            <a:endParaRPr lang="fr-FR" i="1" dirty="0" smtClean="0"/>
          </a:p>
          <a:p>
            <a:r>
              <a:rPr lang="fr-FR" i="1" dirty="0" smtClean="0"/>
              <a:t>« Je connais beaucoup de femmes enceintes qui sont toujours sur Internet, dans les livres, etc. Parce qu’elles sont plus stressées, elles veulent tout savoir, voir ce qui est mieux pour le bébé. »</a:t>
            </a:r>
          </a:p>
          <a:p>
            <a:endParaRPr lang="fr-FR" i="1" dirty="0" smtClean="0"/>
          </a:p>
          <a:p>
            <a:r>
              <a:rPr lang="fr-FR" i="1" dirty="0" smtClean="0"/>
              <a:t>« Pour voir les témoignages, cela rassure parce que des gens ont été guéris: cela veut dire qu’il y a moyen, qu’il y a des recettes. »</a:t>
            </a:r>
          </a:p>
          <a:p>
            <a:pPr>
              <a:buNone/>
            </a:pPr>
            <a:endParaRPr lang="fr-FR" i="1"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2231570"/>
            <a:ext cx="7313613" cy="3559629"/>
          </a:xfrm>
        </p:spPr>
        <p:txBody>
          <a:bodyPr/>
          <a:lstStyle/>
          <a:p>
            <a:r>
              <a:rPr lang="fr-FR" dirty="0" smtClean="0"/>
              <a:t>Pour mieux dialoguer avec son médecin?</a:t>
            </a:r>
          </a:p>
          <a:p>
            <a:r>
              <a:rPr lang="fr-FR" dirty="0" smtClean="0"/>
              <a:t>Pour se rassurer, s’inquiéter?</a:t>
            </a:r>
          </a:p>
          <a:p>
            <a:r>
              <a:rPr lang="fr-FR" dirty="0" smtClean="0"/>
              <a:t>Pour changer de comportement?</a:t>
            </a:r>
          </a:p>
          <a:p>
            <a:r>
              <a:rPr lang="fr-FR" dirty="0" smtClean="0"/>
              <a:t>Pour plus de pouvoir d’agir sur sa santé?</a:t>
            </a:r>
          </a:p>
          <a:p>
            <a:r>
              <a:rPr lang="fr-FR" dirty="0" smtClean="0"/>
              <a:t>Pour agir collectivement?</a:t>
            </a:r>
            <a:endParaRPr lang="fr-FR"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crie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ncrier">
      <a:majorFont>
        <a:latin typeface="Goudy Old Style"/>
        <a:ea typeface=""/>
        <a:cs typeface=""/>
        <a:font script="Jpan" typeface="ＭＳ Ｐ明朝"/>
      </a:majorFont>
      <a:minorFont>
        <a:latin typeface="Goudy Old Style"/>
        <a:ea typeface=""/>
        <a:cs typeface=""/>
        <a:font script="Jpan" typeface="ＭＳ Ｐ明朝"/>
      </a:minorFont>
    </a:fontScheme>
    <a:fmtScheme name="Encrier">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Essentiel.thmx</Template>
  <TotalTime>617</TotalTime>
  <Words>313</Words>
  <Application>Microsoft Macintosh PowerPoint</Application>
  <PresentationFormat>Présentation à l'écran (4:3)</PresentationFormat>
  <Paragraphs>98</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Encrier</vt:lpstr>
      <vt:lpstr>Internet est-il le partenaire du patient?</vt:lpstr>
      <vt:lpstr>« Avant le médecin, c’était Dieu ou presque. Quand on y allait, il n’y avait pas d’autres avis… »</vt:lpstr>
      <vt:lpstr>Maintenant les sources d’information…</vt:lpstr>
      <vt:lpstr>Internet l’incontournable…</vt:lpstr>
      <vt:lpstr>Avantages / Inconvénients</vt:lpstr>
      <vt:lpstr>Présentation PowerPoint</vt:lpstr>
      <vt:lpstr>Présentation PowerPoint</vt:lpstr>
      <vt:lpstr>Présentation PowerPoint</vt:lpstr>
      <vt:lpstr>Présentation PowerPoint</vt:lpstr>
      <vt:lpstr>Qui recherche de l’info?</vt:lpstr>
      <vt:lpstr>Présentation PowerPoint</vt:lpstr>
      <vt:lpstr>Pas tous égaux…</vt:lpstr>
      <vt:lpstr>Et les sources sont nombreuses…  Trop?</vt:lpstr>
      <vt:lpstr>Présentation PowerPoint</vt:lpstr>
      <vt:lpstr>Quel impact perçu sur les comportements de santé?</vt:lpstr>
      <vt:lpstr>Le Web santé, ce sont aussi…</vt:lpstr>
      <vt:lpstr>Présentation PowerPoint</vt:lpstr>
      <vt:lpstr>Quelques pistes…</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d’informations sur la santé</dc:title>
  <dc:creator>Bernadette</dc:creator>
  <cp:lastModifiedBy>Dan Lecocq</cp:lastModifiedBy>
  <cp:revision>53</cp:revision>
  <cp:lastPrinted>2014-03-17T17:05:24Z</cp:lastPrinted>
  <dcterms:created xsi:type="dcterms:W3CDTF">2014-03-17T14:40:46Z</dcterms:created>
  <dcterms:modified xsi:type="dcterms:W3CDTF">2015-05-21T07:28:52Z</dcterms:modified>
</cp:coreProperties>
</file>